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508101" r:id="rId2"/>
    <p:sldMasterId id="2147508120" r:id="rId3"/>
    <p:sldMasterId id="2147508115" r:id="rId4"/>
    <p:sldMasterId id="2147487374" r:id="rId5"/>
    <p:sldMasterId id="2147508125" r:id="rId6"/>
    <p:sldMasterId id="2147508130" r:id="rId7"/>
    <p:sldMasterId id="2147508143" r:id="rId8"/>
    <p:sldMasterId id="2147508145" r:id="rId9"/>
    <p:sldMasterId id="2147508147" r:id="rId10"/>
    <p:sldMasterId id="2147508162" r:id="rId11"/>
  </p:sldMasterIdLst>
  <p:notesMasterIdLst>
    <p:notesMasterId r:id="rId31"/>
  </p:notesMasterIdLst>
  <p:handoutMasterIdLst>
    <p:handoutMasterId r:id="rId32"/>
  </p:handoutMasterIdLst>
  <p:sldIdLst>
    <p:sldId id="557" r:id="rId12"/>
    <p:sldId id="1680" r:id="rId13"/>
    <p:sldId id="1677" r:id="rId14"/>
    <p:sldId id="1690" r:id="rId15"/>
    <p:sldId id="1694" r:id="rId16"/>
    <p:sldId id="1692" r:id="rId17"/>
    <p:sldId id="1693" r:id="rId18"/>
    <p:sldId id="1695" r:id="rId19"/>
    <p:sldId id="567" r:id="rId20"/>
    <p:sldId id="1656" r:id="rId21"/>
    <p:sldId id="1696" r:id="rId22"/>
    <p:sldId id="1697" r:id="rId23"/>
    <p:sldId id="1698" r:id="rId24"/>
    <p:sldId id="1704" r:id="rId25"/>
    <p:sldId id="1643" r:id="rId26"/>
    <p:sldId id="1702" r:id="rId27"/>
    <p:sldId id="1700" r:id="rId28"/>
    <p:sldId id="1701" r:id="rId29"/>
    <p:sldId id="1703" r:id="rId30"/>
  </p:sldIdLst>
  <p:sldSz cx="12192000" cy="6858000"/>
  <p:notesSz cx="7102475" cy="10233025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F9F9C5"/>
    <a:srgbClr val="D9FFDE"/>
    <a:srgbClr val="CCFFCC"/>
    <a:srgbClr val="0000FF"/>
    <a:srgbClr val="CCFFFF"/>
    <a:srgbClr val="0099FF"/>
    <a:srgbClr val="D9F8C4"/>
    <a:srgbClr val="74A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79380" autoAdjust="0"/>
  </p:normalViewPr>
  <p:slideViewPr>
    <p:cSldViewPr>
      <p:cViewPr varScale="1">
        <p:scale>
          <a:sx n="63" d="100"/>
          <a:sy n="63" d="100"/>
        </p:scale>
        <p:origin x="11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2"/>
      </p:cViewPr>
      <p:guideLst>
        <p:guide orient="horz" pos="322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3D28157-2F81-43A6-AFB9-C45204C92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76" cy="511570"/>
          </a:xfrm>
          <a:prstGeom prst="rect">
            <a:avLst/>
          </a:prstGeom>
        </p:spPr>
        <p:txBody>
          <a:bodyPr vert="horz" lIns="95758" tIns="47879" rIns="95758" bIns="478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C6A920D-9C0A-4EF4-A568-C21C725932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303" y="0"/>
            <a:ext cx="3077518" cy="511570"/>
          </a:xfrm>
          <a:prstGeom prst="rect">
            <a:avLst/>
          </a:prstGeom>
        </p:spPr>
        <p:txBody>
          <a:bodyPr vert="horz" lIns="95758" tIns="47879" rIns="95758" bIns="478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CEEABD-6EB2-47CE-A60E-6109BF0D4930}" type="datetimeFigureOut">
              <a:rPr lang="zh-TW" altLang="en-US">
                <a:ea typeface="微軟正黑體" panose="020B0604030504040204" pitchFamily="34" charset="-120"/>
              </a:rPr>
              <a:pPr>
                <a:defRPr/>
              </a:pPr>
              <a:t>2025/3/6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3E40119-267F-456A-BB92-CE6D82E4E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19823"/>
            <a:ext cx="3079176" cy="511569"/>
          </a:xfrm>
          <a:prstGeom prst="rect">
            <a:avLst/>
          </a:prstGeom>
        </p:spPr>
        <p:txBody>
          <a:bodyPr vert="horz" lIns="95758" tIns="47879" rIns="95758" bIns="478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7931B3-1571-4654-9C6C-6007814FE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303" y="9719823"/>
            <a:ext cx="3077518" cy="511569"/>
          </a:xfrm>
          <a:prstGeom prst="rect">
            <a:avLst/>
          </a:prstGeom>
        </p:spPr>
        <p:txBody>
          <a:bodyPr vert="horz" wrap="square" lIns="95758" tIns="47879" rIns="95758" bIns="478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C2D174F5-1488-499D-9178-8C806B98EE7A}" type="slidenum">
              <a:rPr lang="zh-TW" altLang="en-US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EE48FAF-5F18-4FB2-BDCF-D811E935B5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76" cy="511570"/>
          </a:xfrm>
          <a:prstGeom prst="rect">
            <a:avLst/>
          </a:prstGeom>
        </p:spPr>
        <p:txBody>
          <a:bodyPr vert="horz" lIns="94695" tIns="47349" rIns="94695" bIns="473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9A0E24A-C1FB-4698-9C45-8ACD633DBF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303" y="0"/>
            <a:ext cx="3077518" cy="511570"/>
          </a:xfrm>
          <a:prstGeom prst="rect">
            <a:avLst/>
          </a:prstGeom>
        </p:spPr>
        <p:txBody>
          <a:bodyPr vert="horz" lIns="94695" tIns="47349" rIns="94695" bIns="473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695A7B0-11A9-430C-A60D-431B9727C02A}" type="datetimeFigureOut">
              <a:rPr lang="zh-TW" altLang="en-US" smtClean="0"/>
              <a:pPr>
                <a:defRPr/>
              </a:pPr>
              <a:t>2025/3/6</a:t>
            </a:fld>
            <a:endParaRPr lang="zh-TW" altLang="en-US" dirty="0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940ACFA3-8070-4B99-AD64-F4C09A2A5E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5" tIns="47349" rIns="94695" bIns="47349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A5E8C7CA-C4B1-4B8D-9E77-6B12F877C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579" y="4860729"/>
            <a:ext cx="5682973" cy="4604127"/>
          </a:xfrm>
          <a:prstGeom prst="rect">
            <a:avLst/>
          </a:prstGeom>
        </p:spPr>
        <p:txBody>
          <a:bodyPr vert="horz" lIns="94695" tIns="47349" rIns="94695" bIns="47349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5EF3D5-C84F-4A26-B81D-23B91BED61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19823"/>
            <a:ext cx="3079176" cy="511569"/>
          </a:xfrm>
          <a:prstGeom prst="rect">
            <a:avLst/>
          </a:prstGeom>
        </p:spPr>
        <p:txBody>
          <a:bodyPr vert="horz" lIns="94695" tIns="47349" rIns="94695" bIns="473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295BBD-B7DD-4BF7-AED4-4A30FB687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303" y="9719823"/>
            <a:ext cx="3077518" cy="511569"/>
          </a:xfrm>
          <a:prstGeom prst="rect">
            <a:avLst/>
          </a:prstGeom>
        </p:spPr>
        <p:txBody>
          <a:bodyPr vert="horz" wrap="square" lIns="94695" tIns="47349" rIns="94695" bIns="473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4D236704-94F1-4531-B65D-B7124D0BA98F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>
            <a:extLst>
              <a:ext uri="{FF2B5EF4-FFF2-40B4-BE49-F238E27FC236}">
                <a16:creationId xmlns:a16="http://schemas.microsoft.com/office/drawing/2014/main" id="{FEB9B352-1096-4D01-9868-3FD6D0E238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>
            <a:extLst>
              <a:ext uri="{FF2B5EF4-FFF2-40B4-BE49-F238E27FC236}">
                <a16:creationId xmlns:a16="http://schemas.microsoft.com/office/drawing/2014/main" id="{F9113EDE-1867-4CA6-866B-51D7EEA87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78852" name="投影片編號版面配置區 3">
            <a:extLst>
              <a:ext uri="{FF2B5EF4-FFF2-40B4-BE49-F238E27FC236}">
                <a16:creationId xmlns:a16="http://schemas.microsoft.com/office/drawing/2014/main" id="{BAB44EA7-81C4-4F59-819B-8F5E92BB9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8755" indent="-295674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2701" indent="-23654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5781" indent="-23654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28861" indent="-23654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1941" indent="-2365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5021" indent="-2365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48102" indent="-2365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1183" indent="-2365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4260B66-C92B-41C7-97CB-D7DEE6827622}" type="slidenum">
              <a:rPr kumimoji="0" lang="zh-TW" altLang="en-US" smtClean="0">
                <a:ea typeface="微軟正黑體" panose="020B0604030504040204" pitchFamily="34" charset="-120"/>
              </a:rPr>
              <a:pPr/>
              <a:t>1</a:t>
            </a:fld>
            <a:endParaRPr kumimoji="0" lang="zh-TW" altLang="en-US" dirty="0"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A96C8601-60ED-48E5-9AEA-0BCB3CFB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A12C1BE1-F7E5-4605-B39E-6CCE09C4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D76F2A4B-E84A-46DA-A159-3268D92D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D0C315B-376D-400E-B045-45BA79993DD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48024B4-89BF-237F-749B-FFBB679E6F7E}"/>
              </a:ext>
            </a:extLst>
          </p:cNvPr>
          <p:cNvSpPr txBox="1"/>
          <p:nvPr userDrawn="1"/>
        </p:nvSpPr>
        <p:spPr>
          <a:xfrm>
            <a:off x="4511824" y="836712"/>
            <a:ext cx="61045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zh-TW" sz="6000" b="1" dirty="0">
                <a:solidFill>
                  <a:srgbClr val="7030A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強能力、拿證照高就業</a:t>
            </a:r>
            <a:endParaRPr lang="zh-TW" alt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3717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362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4384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0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8E7C-21C3-409F-850F-0CDDB549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3462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130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7498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09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8E7C-21C3-409F-850F-0CDDB549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3093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4687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9713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204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247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8E7C-21C3-409F-850F-0CDDB549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8838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02732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8087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45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8E7C-21C3-409F-850F-0CDDB549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768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718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45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09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78623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1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39F4CB-B110-6D75-72D8-9A32F639E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A6BB88-A4AD-5956-2619-852A4F35C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3F5C5A-CB28-A813-750A-8953EC28D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63D6-4C23-43CA-98EF-FA4C483A35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72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51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8E7C-21C3-409F-850F-0CDDB549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094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003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7591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0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8E7C-21C3-409F-850F-0CDDB549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259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0">
            <a:extLst>
              <a:ext uri="{FF2B5EF4-FFF2-40B4-BE49-F238E27FC236}">
                <a16:creationId xmlns:a16="http://schemas.microsoft.com/office/drawing/2014/main" id="{7DD55952-42A4-4880-B921-06D2E2A23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35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FB08DCF-A7B3-464D-B634-856B26F5ED93}"/>
              </a:ext>
            </a:extLst>
          </p:cNvPr>
          <p:cNvSpPr/>
          <p:nvPr userDrawn="1"/>
        </p:nvSpPr>
        <p:spPr>
          <a:xfrm>
            <a:off x="7938" y="3668713"/>
            <a:ext cx="12192000" cy="184785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ea typeface="微軟正黑體" panose="020B0604030504040204" pitchFamily="34" charset="-12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89066791-98A2-EE00-0F0E-E397F0118A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30942"/>
            <a:ext cx="2677798" cy="2520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05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版面配置區 1">
            <a:extLst>
              <a:ext uri="{FF2B5EF4-FFF2-40B4-BE49-F238E27FC236}">
                <a16:creationId xmlns:a16="http://schemas.microsoft.com/office/drawing/2014/main" id="{E995E663-9CD1-4802-AD8D-6095F0304D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2291" name="文字版面配置區 2">
            <a:extLst>
              <a:ext uri="{FF2B5EF4-FFF2-40B4-BE49-F238E27FC236}">
                <a16:creationId xmlns:a16="http://schemas.microsoft.com/office/drawing/2014/main" id="{0210EDF1-1341-4508-AFDD-983EF2B239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3438" y="119697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4C754E-6582-4B0C-A374-C897C4FE98D5}"/>
              </a:ext>
            </a:extLst>
          </p:cNvPr>
          <p:cNvSpPr/>
          <p:nvPr userDrawn="1"/>
        </p:nvSpPr>
        <p:spPr>
          <a:xfrm>
            <a:off x="0" y="6462712"/>
            <a:ext cx="12192000" cy="396000"/>
          </a:xfrm>
          <a:prstGeom prst="rect">
            <a:avLst/>
          </a:prstGeom>
          <a:solidFill>
            <a:srgbClr val="0099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dirty="0">
              <a:solidFill>
                <a:prstClr val="white"/>
              </a:solidFill>
              <a:highlight>
                <a:srgbClr val="FF0000"/>
              </a:highlight>
              <a:latin typeface="Calibri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7DFB33FB-E2EC-43CD-B23C-149620BB0F50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2B876965-BBC2-4681-A011-5A2E0F64C8C5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F17D7277-C53E-422C-B6AE-56586D89D9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ChatGPT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評量運用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CDFB055-B7EA-4D44-A5FF-85591A0ECB0B}"/>
              </a:ext>
            </a:extLst>
          </p:cNvPr>
          <p:cNvSpPr txBox="1"/>
          <p:nvPr userDrawn="1"/>
        </p:nvSpPr>
        <p:spPr>
          <a:xfrm>
            <a:off x="767408" y="6489515"/>
            <a:ext cx="6868328" cy="395869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 tIns="72000" bIns="36000" anchor="ctr" anchorCtr="0"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D13B2E46-BCAE-D216-8E4A-00CD500310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9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48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:\12009OK\12009008z.jpg">
            <a:extLst>
              <a:ext uri="{FF2B5EF4-FFF2-40B4-BE49-F238E27FC236}">
                <a16:creationId xmlns:a16="http://schemas.microsoft.com/office/drawing/2014/main" id="{7F4E9C94-ED2D-EDD1-B33A-10C061FE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44D23A5-A88D-F2F5-FE99-3C4F4593A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51B262F-9B91-24EC-ECD1-77A3B2C04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012813F-0952-2A8C-58C5-FF8B34768E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DA4E73-D1EA-C564-56FF-9B455F3A4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132CEA-BF77-E65C-4E27-BEA67C2862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139A91-B811-4AB9-8FD4-1299D6A95E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1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版面配置區 1">
            <a:extLst>
              <a:ext uri="{FF2B5EF4-FFF2-40B4-BE49-F238E27FC236}">
                <a16:creationId xmlns:a16="http://schemas.microsoft.com/office/drawing/2014/main" id="{E995E663-9CD1-4802-AD8D-6095F0304D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2291" name="文字版面配置區 2">
            <a:extLst>
              <a:ext uri="{FF2B5EF4-FFF2-40B4-BE49-F238E27FC236}">
                <a16:creationId xmlns:a16="http://schemas.microsoft.com/office/drawing/2014/main" id="{0210EDF1-1341-4508-AFDD-983EF2B239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3438" y="119697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4C754E-6582-4B0C-A374-C897C4FE98D5}"/>
              </a:ext>
            </a:extLst>
          </p:cNvPr>
          <p:cNvSpPr/>
          <p:nvPr userDrawn="1"/>
        </p:nvSpPr>
        <p:spPr>
          <a:xfrm>
            <a:off x="0" y="6462712"/>
            <a:ext cx="12192000" cy="396000"/>
          </a:xfrm>
          <a:prstGeom prst="rect">
            <a:avLst/>
          </a:prstGeom>
          <a:solidFill>
            <a:srgbClr val="0099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dirty="0">
              <a:solidFill>
                <a:prstClr val="white"/>
              </a:solidFill>
              <a:highlight>
                <a:srgbClr val="FF0000"/>
              </a:highlight>
              <a:latin typeface="Calibri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7DFB33FB-E2EC-43CD-B23C-149620BB0F50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2B876965-BBC2-4681-A011-5A2E0F64C8C5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F17D7277-C53E-422C-B6AE-56586D89D9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肆、結語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CDFB055-B7EA-4D44-A5FF-85591A0ECB0B}"/>
              </a:ext>
            </a:extLst>
          </p:cNvPr>
          <p:cNvSpPr txBox="1"/>
          <p:nvPr userDrawn="1"/>
        </p:nvSpPr>
        <p:spPr>
          <a:xfrm>
            <a:off x="695400" y="6453336"/>
            <a:ext cx="6868328" cy="395869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 tIns="72000" bIns="36000" anchor="ctr" anchorCtr="0"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64885F08-34C2-58BE-0B23-62DE84E09B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9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11" r:id="rId1"/>
    <p:sldLayoutId id="2147508112" r:id="rId2"/>
    <p:sldLayoutId id="2147508113" r:id="rId3"/>
    <p:sldLayoutId id="2147508114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F634D3A2-E4D3-4623-8FED-1BEACF2A78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62713"/>
            <a:ext cx="12192000" cy="395287"/>
          </a:xfrm>
          <a:prstGeom prst="rect">
            <a:avLst/>
          </a:prstGeom>
          <a:solidFill>
            <a:srgbClr val="AB3623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290" name="標題版面配置區 1">
            <a:extLst>
              <a:ext uri="{FF2B5EF4-FFF2-40B4-BE49-F238E27FC236}">
                <a16:creationId xmlns:a16="http://schemas.microsoft.com/office/drawing/2014/main" id="{E995E663-9CD1-4802-AD8D-6095F0304D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2291" name="文字版面配置區 2">
            <a:extLst>
              <a:ext uri="{FF2B5EF4-FFF2-40B4-BE49-F238E27FC236}">
                <a16:creationId xmlns:a16="http://schemas.microsoft.com/office/drawing/2014/main" id="{0210EDF1-1341-4508-AFDD-983EF2B239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3438" y="119697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7DFB33FB-E2EC-43CD-B23C-149620BB0F50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2B876965-BBC2-4681-A011-5A2E0F64C8C5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F17D7277-C53E-422C-B6AE-56586D89D9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肆、結語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56130B-2F8E-4937-8959-1F22A21253F6}"/>
              </a:ext>
            </a:extLst>
          </p:cNvPr>
          <p:cNvSpPr txBox="1"/>
          <p:nvPr userDrawn="1"/>
        </p:nvSpPr>
        <p:spPr>
          <a:xfrm>
            <a:off x="695400" y="6453336"/>
            <a:ext cx="6868328" cy="395869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 tIns="72000" bIns="36000" anchor="ctr" anchorCtr="0"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51B3A0CF-D18D-7A36-6623-EA36B97611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64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21" r:id="rId1"/>
    <p:sldLayoutId id="2147508122" r:id="rId2"/>
    <p:sldLayoutId id="2147508123" r:id="rId3"/>
    <p:sldLayoutId id="2147508124" r:id="rId4"/>
    <p:sldLayoutId id="2147508135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9">
            <a:extLst>
              <a:ext uri="{FF2B5EF4-FFF2-40B4-BE49-F238E27FC236}">
                <a16:creationId xmlns:a16="http://schemas.microsoft.com/office/drawing/2014/main" id="{39E59B11-6F11-4F53-95FF-7BC5A3860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62713"/>
            <a:ext cx="12192000" cy="395287"/>
          </a:xfrm>
          <a:prstGeom prst="rect">
            <a:avLst/>
          </a:prstGeom>
          <a:solidFill>
            <a:srgbClr val="438B51"/>
          </a:solidFill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290" name="標題版面配置區 1">
            <a:extLst>
              <a:ext uri="{FF2B5EF4-FFF2-40B4-BE49-F238E27FC236}">
                <a16:creationId xmlns:a16="http://schemas.microsoft.com/office/drawing/2014/main" id="{E995E663-9CD1-4802-AD8D-6095F0304D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2291" name="文字版面配置區 2">
            <a:extLst>
              <a:ext uri="{FF2B5EF4-FFF2-40B4-BE49-F238E27FC236}">
                <a16:creationId xmlns:a16="http://schemas.microsoft.com/office/drawing/2014/main" id="{0210EDF1-1341-4508-AFDD-983EF2B239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3438" y="119697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7DFB33FB-E2EC-43CD-B23C-149620BB0F50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2B876965-BBC2-4681-A011-5A2E0F64C8C5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F17D7277-C53E-422C-B6AE-56586D89D9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參、自主學習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AA5ADE-801B-4A6F-9951-B043F6E7E3FE}"/>
              </a:ext>
            </a:extLst>
          </p:cNvPr>
          <p:cNvSpPr txBox="1"/>
          <p:nvPr userDrawn="1"/>
        </p:nvSpPr>
        <p:spPr>
          <a:xfrm>
            <a:off x="695400" y="6453336"/>
            <a:ext cx="6868328" cy="395869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 tIns="72000" bIns="36000" anchor="ctr" anchorCtr="0"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DC976BBE-2BCB-3243-0B81-8F68DF6ABF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8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16" r:id="rId1"/>
    <p:sldLayoutId id="2147508117" r:id="rId2"/>
    <p:sldLayoutId id="2147508118" r:id="rId3"/>
    <p:sldLayoutId id="2147508119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>
            <a:extLst>
              <a:ext uri="{FF2B5EF4-FFF2-40B4-BE49-F238E27FC236}">
                <a16:creationId xmlns:a16="http://schemas.microsoft.com/office/drawing/2014/main" id="{391A6412-A93B-4FC4-A343-16CB30BFFA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43" name="文字版面配置區 2">
            <a:extLst>
              <a:ext uri="{FF2B5EF4-FFF2-40B4-BE49-F238E27FC236}">
                <a16:creationId xmlns:a16="http://schemas.microsoft.com/office/drawing/2014/main" id="{A45AFED9-E2E6-48A6-B6CF-5F01C6AEF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1988" y="16335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FF4A1E-F22C-421B-BC9A-D4DF00025647}"/>
              </a:ext>
            </a:extLst>
          </p:cNvPr>
          <p:cNvSpPr/>
          <p:nvPr userDrawn="1"/>
        </p:nvSpPr>
        <p:spPr>
          <a:xfrm>
            <a:off x="0" y="6462713"/>
            <a:ext cx="12192000" cy="39528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dirty="0">
              <a:solidFill>
                <a:prstClr val="white"/>
              </a:solidFill>
              <a:highlight>
                <a:srgbClr val="FF0000"/>
              </a:highlight>
              <a:latin typeface="Calibri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1D6368D7-BAC0-4E29-9C0F-4230E1E99CC1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4FB6575-1651-4191-AD58-A68E157BAB6D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3E8ABB-FFD0-4986-B945-48067D4CD5D5}"/>
              </a:ext>
            </a:extLst>
          </p:cNvPr>
          <p:cNvSpPr txBox="1"/>
          <p:nvPr userDrawn="1"/>
        </p:nvSpPr>
        <p:spPr>
          <a:xfrm>
            <a:off x="667832" y="6484168"/>
            <a:ext cx="6868328" cy="369332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50">
            <a:extLst>
              <a:ext uri="{FF2B5EF4-FFF2-40B4-BE49-F238E27FC236}">
                <a16:creationId xmlns:a16="http://schemas.microsoft.com/office/drawing/2014/main" id="{1888A84B-ADCA-4A19-864F-906C4C6315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貳、實施要點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303BC4ED-A405-1659-CD12-B77E3FD9AA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109" r:id="rId1"/>
    <p:sldLayoutId id="2147508110" r:id="rId2"/>
    <p:sldLayoutId id="2147508106" r:id="rId3"/>
    <p:sldLayoutId id="2147508107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D1350D8A-8161-4C0C-84BC-DB1502F74AF6}"/>
              </a:ext>
            </a:extLst>
          </p:cNvPr>
          <p:cNvSpPr/>
          <p:nvPr userDrawn="1"/>
        </p:nvSpPr>
        <p:spPr>
          <a:xfrm>
            <a:off x="0" y="6462713"/>
            <a:ext cx="12192000" cy="3952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242" name="標題版面配置區 1">
            <a:extLst>
              <a:ext uri="{FF2B5EF4-FFF2-40B4-BE49-F238E27FC236}">
                <a16:creationId xmlns:a16="http://schemas.microsoft.com/office/drawing/2014/main" id="{391A6412-A93B-4FC4-A343-16CB30BFFA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43" name="文字版面配置區 2">
            <a:extLst>
              <a:ext uri="{FF2B5EF4-FFF2-40B4-BE49-F238E27FC236}">
                <a16:creationId xmlns:a16="http://schemas.microsoft.com/office/drawing/2014/main" id="{A45AFED9-E2E6-48A6-B6CF-5F01C6AEF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1988" y="16335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1D6368D7-BAC0-4E29-9C0F-4230E1E99CC1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4FB6575-1651-4191-AD58-A68E157BAB6D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3E8ABB-FFD0-4986-B945-48067D4CD5D5}"/>
              </a:ext>
            </a:extLst>
          </p:cNvPr>
          <p:cNvSpPr txBox="1"/>
          <p:nvPr userDrawn="1"/>
        </p:nvSpPr>
        <p:spPr>
          <a:xfrm>
            <a:off x="695400" y="6484168"/>
            <a:ext cx="6868328" cy="369332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C77D6E2E-C13C-4D9A-B11F-E2416313DF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參、教學運用實例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AE349D2A-AF2C-903F-B1E7-D1E796A5D6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72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26" r:id="rId1"/>
    <p:sldLayoutId id="2147508127" r:id="rId2"/>
    <p:sldLayoutId id="2147508128" r:id="rId3"/>
    <p:sldLayoutId id="2147508129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4324F6B9-9210-4607-9D9B-CCB9777C14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62713"/>
            <a:ext cx="12192000" cy="395287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242" name="標題版面配置區 1">
            <a:extLst>
              <a:ext uri="{FF2B5EF4-FFF2-40B4-BE49-F238E27FC236}">
                <a16:creationId xmlns:a16="http://schemas.microsoft.com/office/drawing/2014/main" id="{391A6412-A93B-4FC4-A343-16CB30BFFA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43" name="文字版面配置區 2">
            <a:extLst>
              <a:ext uri="{FF2B5EF4-FFF2-40B4-BE49-F238E27FC236}">
                <a16:creationId xmlns:a16="http://schemas.microsoft.com/office/drawing/2014/main" id="{A45AFED9-E2E6-48A6-B6CF-5F01C6AEF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1988" y="16335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1D6368D7-BAC0-4E29-9C0F-4230E1E99CC1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4FB6575-1651-4191-AD58-A68E157BAB6D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3E8ABB-FFD0-4986-B945-48067D4CD5D5}"/>
              </a:ext>
            </a:extLst>
          </p:cNvPr>
          <p:cNvSpPr txBox="1"/>
          <p:nvPr userDrawn="1"/>
        </p:nvSpPr>
        <p:spPr>
          <a:xfrm>
            <a:off x="815335" y="6484168"/>
            <a:ext cx="6868328" cy="369332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C77D6E2E-C13C-4D9A-B11F-E2416313DF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壹、籌備與配套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815EEC40-94F2-586C-3936-1C554E1F72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31" r:id="rId1"/>
    <p:sldLayoutId id="2147508132" r:id="rId2"/>
    <p:sldLayoutId id="2147508133" r:id="rId3"/>
    <p:sldLayoutId id="2147508134" r:id="rId4"/>
    <p:sldLayoutId id="2147508138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4324F6B9-9210-4607-9D9B-CCB9777C14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62713"/>
            <a:ext cx="12192000" cy="395287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242" name="標題版面配置區 1">
            <a:extLst>
              <a:ext uri="{FF2B5EF4-FFF2-40B4-BE49-F238E27FC236}">
                <a16:creationId xmlns:a16="http://schemas.microsoft.com/office/drawing/2014/main" id="{391A6412-A93B-4FC4-A343-16CB30BFFA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43" name="文字版面配置區 2">
            <a:extLst>
              <a:ext uri="{FF2B5EF4-FFF2-40B4-BE49-F238E27FC236}">
                <a16:creationId xmlns:a16="http://schemas.microsoft.com/office/drawing/2014/main" id="{A45AFED9-E2E6-48A6-B6CF-5F01C6AEF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1988" y="16335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1D6368D7-BAC0-4E29-9C0F-4230E1E99CC1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4FB6575-1651-4191-AD58-A68E157BAB6D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3E8ABB-FFD0-4986-B945-48067D4CD5D5}"/>
              </a:ext>
            </a:extLst>
          </p:cNvPr>
          <p:cNvSpPr txBox="1"/>
          <p:nvPr userDrawn="1"/>
        </p:nvSpPr>
        <p:spPr>
          <a:xfrm>
            <a:off x="695400" y="6484168"/>
            <a:ext cx="6868328" cy="369332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C77D6E2E-C13C-4D9A-B11F-E2416313DF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kumimoji="0" lang="en-US" altLang="zh-TW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教學運用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" name="圖片 1" descr="CIS下載">
            <a:extLst>
              <a:ext uri="{FF2B5EF4-FFF2-40B4-BE49-F238E27FC236}">
                <a16:creationId xmlns:a16="http://schemas.microsoft.com/office/drawing/2014/main" id="{592F297E-A75B-6EA6-D4B0-35897C3AD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462713"/>
            <a:ext cx="410430" cy="386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81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>
            <a:extLst>
              <a:ext uri="{FF2B5EF4-FFF2-40B4-BE49-F238E27FC236}">
                <a16:creationId xmlns:a16="http://schemas.microsoft.com/office/drawing/2014/main" id="{391A6412-A93B-4FC4-A343-16CB30BFFA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43" name="文字版面配置區 2">
            <a:extLst>
              <a:ext uri="{FF2B5EF4-FFF2-40B4-BE49-F238E27FC236}">
                <a16:creationId xmlns:a16="http://schemas.microsoft.com/office/drawing/2014/main" id="{A45AFED9-E2E6-48A6-B6CF-5F01C6AEF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1988" y="16335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FF4A1E-F22C-421B-BC9A-D4DF00025647}"/>
              </a:ext>
            </a:extLst>
          </p:cNvPr>
          <p:cNvSpPr/>
          <p:nvPr userDrawn="1"/>
        </p:nvSpPr>
        <p:spPr>
          <a:xfrm>
            <a:off x="0" y="6462713"/>
            <a:ext cx="12192000" cy="39528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dirty="0">
              <a:solidFill>
                <a:prstClr val="white"/>
              </a:solidFill>
              <a:highlight>
                <a:srgbClr val="FF0000"/>
              </a:highlight>
              <a:latin typeface="Calibri"/>
              <a:ea typeface="微軟正黑體" panose="020B0604030504040204" pitchFamily="34" charset="-120"/>
            </a:endParaRPr>
          </a:p>
        </p:txBody>
      </p:sp>
      <p:pic>
        <p:nvPicPr>
          <p:cNvPr id="10245" name="圖片 10">
            <a:extLst>
              <a:ext uri="{FF2B5EF4-FFF2-40B4-BE49-F238E27FC236}">
                <a16:creationId xmlns:a16="http://schemas.microsoft.com/office/drawing/2014/main" id="{E7B9B326-4C82-4649-A008-38758EFA3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462713"/>
            <a:ext cx="533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1D6368D7-BAC0-4E29-9C0F-4230E1E99CC1}"/>
              </a:ext>
            </a:extLst>
          </p:cNvPr>
          <p:cNvSpPr txBox="1">
            <a:spLocks/>
          </p:cNvSpPr>
          <p:nvPr userDrawn="1"/>
        </p:nvSpPr>
        <p:spPr>
          <a:xfrm>
            <a:off x="11145838" y="6477000"/>
            <a:ext cx="1046162" cy="395288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74FB6575-1651-4191-AD58-A68E157BAB6D}" type="slidenum">
              <a:rPr kumimoji="0" lang="en-US" altLang="zh-TW" sz="1600" b="1" smtClean="0">
                <a:solidFill>
                  <a:srgbClr val="FFFFFF"/>
                </a:solidFill>
                <a:latin typeface="Arial "/>
                <a:ea typeface="微軟正黑體" panose="020B0604030504040204" pitchFamily="34" charset="-120"/>
              </a:rPr>
              <a:pPr algn="ctr" eaLnBrk="1" hangingPunct="1">
                <a:defRPr/>
              </a:pPr>
              <a:t>‹#›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93E8ABB-FFD0-4986-B945-48067D4CD5D5}"/>
              </a:ext>
            </a:extLst>
          </p:cNvPr>
          <p:cNvSpPr txBox="1"/>
          <p:nvPr userDrawn="1"/>
        </p:nvSpPr>
        <p:spPr>
          <a:xfrm>
            <a:off x="815335" y="6484168"/>
            <a:ext cx="6868328" cy="369332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txBody>
          <a:bodyPr>
            <a:spAutoFit/>
          </a:bodyPr>
          <a:lstStyle/>
          <a:p>
            <a:pPr defTabSz="6219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 在地佛光國際佛光實驗佛光 </a:t>
            </a:r>
            <a:r>
              <a:rPr kumimoji="0" lang="en-US" altLang="zh-TW" sz="1800" b="1" spc="34" dirty="0">
                <a:ln w="0"/>
                <a:gradFill>
                  <a:gsLst>
                    <a:gs pos="71000">
                      <a:prstClr val="white">
                        <a:lumMod val="58000"/>
                        <a:lumOff val="42000"/>
                      </a:prstClr>
                    </a:gs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</a:gradFill>
                <a:effectLst>
                  <a:glow rad="101600">
                    <a:srgbClr val="94BEE4">
                      <a:alpha val="1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 Guang University</a:t>
            </a:r>
            <a:endParaRPr kumimoji="0" lang="zh-TW" altLang="en-US" sz="1800" b="1" spc="34" dirty="0">
              <a:ln w="0"/>
              <a:gradFill>
                <a:gsLst>
                  <a:gs pos="71000">
                    <a:prstClr val="white">
                      <a:lumMod val="58000"/>
                      <a:lumOff val="42000"/>
                    </a:prstClr>
                  </a:gs>
                  <a:gs pos="0">
                    <a:prstClr val="white"/>
                  </a:gs>
                  <a:gs pos="100000">
                    <a:prstClr val="white">
                      <a:lumMod val="85000"/>
                    </a:prstClr>
                  </a:gs>
                </a:gsLst>
                <a:lin ang="5400000" scaled="1"/>
              </a:gradFill>
              <a:effectLst>
                <a:glow rad="101600">
                  <a:srgbClr val="94BEE4">
                    <a:alpha val="1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50">
            <a:extLst>
              <a:ext uri="{FF2B5EF4-FFF2-40B4-BE49-F238E27FC236}">
                <a16:creationId xmlns:a16="http://schemas.microsoft.com/office/drawing/2014/main" id="{1888A84B-ADCA-4A19-864F-906C4C6315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000" y="6489000"/>
            <a:ext cx="3504000" cy="360000"/>
          </a:xfrm>
          <a:prstGeom prst="roundRect">
            <a:avLst/>
          </a:prstGeom>
          <a:solidFill>
            <a:sysClr val="window" lastClr="FFFFFF"/>
          </a:solidFill>
          <a:ln w="19050" algn="ctr">
            <a:solidFill>
              <a:schemeClr val="bg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72000" tIns="36000" rIns="72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AIGC</a:t>
            </a:r>
            <a:r>
              <a:rPr kumimoji="0" lang="zh-TW" altLang="en-US" sz="2000" b="1" spc="-100" dirty="0">
                <a:ln w="0"/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在教學</a:t>
            </a:r>
            <a:endParaRPr lang="en-US" altLang="ko-KR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146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1328CB9-7EB3-4F3B-833F-D41A6D0C0200}"/>
              </a:ext>
            </a:extLst>
          </p:cNvPr>
          <p:cNvCxnSpPr/>
          <p:nvPr/>
        </p:nvCxnSpPr>
        <p:spPr>
          <a:xfrm>
            <a:off x="0" y="616902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6826CB6C-2F19-4934-8997-FC6EE4BF38E3}"/>
              </a:ext>
            </a:extLst>
          </p:cNvPr>
          <p:cNvSpPr/>
          <p:nvPr/>
        </p:nvSpPr>
        <p:spPr>
          <a:xfrm>
            <a:off x="2423591" y="558425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  </a:t>
            </a:r>
            <a:endParaRPr lang="en-US" altLang="zh-TW" sz="32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34F3A5D-3E64-4D68-E7D0-BC90557335A6}"/>
              </a:ext>
            </a:extLst>
          </p:cNvPr>
          <p:cNvSpPr txBox="1"/>
          <p:nvPr/>
        </p:nvSpPr>
        <p:spPr>
          <a:xfrm>
            <a:off x="1739515" y="4045367"/>
            <a:ext cx="9577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試辦</a:t>
            </a:r>
            <a:r>
              <a:rPr lang="en-US" altLang="zh-TW" sz="48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48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週彈性教學週</a:t>
            </a:r>
            <a:r>
              <a:rPr lang="zh-TW" altLang="en-US" sz="48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之說明</a:t>
            </a:r>
            <a:endParaRPr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7BC21AF-05BE-F7D6-4BCA-7C724141F19B}"/>
              </a:ext>
            </a:extLst>
          </p:cNvPr>
          <p:cNvSpPr txBox="1"/>
          <p:nvPr/>
        </p:nvSpPr>
        <p:spPr>
          <a:xfrm>
            <a:off x="551384" y="1047052"/>
            <a:ext cx="112332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 algn="l">
              <a:buClr>
                <a:srgbClr val="000000"/>
              </a:buClr>
            </a:pPr>
            <a:r>
              <a:rPr lang="zh-TW" altLang="en-US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一、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佛光大學為因應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數位科技時代來臨，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符應當前趨勢，改變原有教學模式，且同步改變學習模式，著重四化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能力化、實踐化、創新化及整合化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與三少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少講授、少靜態及少單一課程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，讓教師教學及學生學習上更加多元及彈性，因而規劃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彈性教學週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。為讓彈性教學週實施有所規範，因此制訂「佛光大學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彈性教學週實施要點」。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DAB6265-960B-2872-B60A-12802A889F2C}"/>
              </a:ext>
            </a:extLst>
          </p:cNvPr>
          <p:cNvSpPr txBox="1"/>
          <p:nvPr/>
        </p:nvSpPr>
        <p:spPr>
          <a:xfrm>
            <a:off x="575008" y="3724708"/>
            <a:ext cx="62410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13" lvl="0" indent="-633413" algn="l">
              <a:spcBef>
                <a:spcPts val="600"/>
              </a:spcBef>
              <a:buClr>
                <a:srgbClr val="000000"/>
              </a:buClr>
            </a:pPr>
            <a:r>
              <a:rPr lang="zh-TW" altLang="en-US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每學期教務行事曆仍維持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週，學期上課週數調整為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週，除了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實體或線上授課外，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週及第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週由教師採彈性授課模式，即所謂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彈性教學週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D7370BF-9E9A-1C39-2E27-DCD6BD52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18" y="3498281"/>
            <a:ext cx="4131798" cy="30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B4FD6A1-F40D-6549-29FA-F7AF3FE052B2}"/>
              </a:ext>
            </a:extLst>
          </p:cNvPr>
          <p:cNvSpPr txBox="1"/>
          <p:nvPr/>
        </p:nvSpPr>
        <p:spPr>
          <a:xfrm>
            <a:off x="479376" y="332656"/>
            <a:ext cx="1123324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lnSpc>
                <a:spcPts val="3000"/>
              </a:lnSpc>
              <a:spcBef>
                <a:spcPts val="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四、彈性教學週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即每學期之第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週及第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之教學模式，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得以規劃</a:t>
            </a:r>
            <a:r>
              <a:rPr lang="zh-TW" altLang="zh-TW" sz="2800" b="1" u="sng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課程教學融入</a:t>
            </a:r>
            <a:r>
              <a:rPr lang="en-US" altLang="zh-TW" sz="2800" b="1" u="sng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邀請</a:t>
            </a:r>
            <a:r>
              <a:rPr lang="zh-TW" altLang="en-US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業師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做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培訓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永續知能研習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成果展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限以第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週、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週製作成果者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校外見習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</a:t>
            </a:r>
            <a:r>
              <a:rPr lang="en-US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或職場體驗</a:t>
            </a:r>
            <a:r>
              <a:rPr lang="en-US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國際學習活動</a:t>
            </a:r>
            <a:r>
              <a:rPr lang="zh-TW" altLang="en-US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密集</a:t>
            </a:r>
            <a:r>
              <a:rPr lang="zh-TW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證照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培訓、完成</a:t>
            </a:r>
            <a:r>
              <a:rPr lang="zh-TW" altLang="zh-TW" sz="2800" b="1" u="sng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垂直整合專題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(Vertically Integrated Projects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VIP)</a:t>
            </a:r>
            <a:r>
              <a:rPr lang="zh-TW" altLang="en-US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或自主學習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等方式進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行。</a:t>
            </a:r>
          </a:p>
          <a:p>
            <a:pPr marL="335280" indent="1270" algn="just">
              <a:lnSpc>
                <a:spcPts val="3000"/>
              </a:lnSpc>
              <a:spcBef>
                <a:spcPts val="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針對部分專業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課程，</a:t>
            </a:r>
            <a:r>
              <a:rPr lang="zh-TW" altLang="zh-TW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若無法於</a:t>
            </a:r>
            <a:r>
              <a:rPr lang="en-US" altLang="zh-TW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週授完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，彈性教學週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即每學期之第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週及第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的授課內涵</a:t>
            </a:r>
            <a:r>
              <a:rPr lang="zh-TW" altLang="zh-TW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得採非同步教學方式或調整於第</a:t>
            </a:r>
            <a:r>
              <a:rPr lang="en-US" altLang="zh-TW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1-16</a:t>
            </a:r>
            <a:r>
              <a:rPr lang="zh-TW" altLang="zh-TW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週採實體授課完成。</a:t>
            </a:r>
          </a:p>
          <a:p>
            <a:pPr marL="336550" indent="-336550">
              <a:lnSpc>
                <a:spcPts val="3000"/>
              </a:lnSpc>
              <a:spcBef>
                <a:spcPts val="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五、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無論採何種方式，任課教師仍須規劃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週教學計畫表，並於開學第一週清楚向學生說明課程規劃及成績評量方式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，以便學生遵循且避免日後衍生爭議。</a:t>
            </a:r>
            <a:r>
              <a:rPr lang="zh-TW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評量學生學期成績以</a:t>
            </a:r>
            <a:r>
              <a:rPr lang="en-US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週學習表現為評量原則，第</a:t>
            </a:r>
            <a:r>
              <a:rPr lang="en-US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週及第</a:t>
            </a:r>
            <a:r>
              <a:rPr lang="en-US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週之學習表現得視為加分項目</a:t>
            </a:r>
            <a:r>
              <a:rPr lang="zh-TW" altLang="zh-TW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269875" indent="-269875">
              <a:lnSpc>
                <a:spcPts val="3000"/>
              </a:lnSpc>
              <a:spcBef>
                <a:spcPts val="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六、教務行事曆重要時程仍維持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週，如期末成績繳交、教學評量調查時程、學位考試申請等。</a:t>
            </a:r>
          </a:p>
        </p:txBody>
      </p:sp>
    </p:spTree>
    <p:extLst>
      <p:ext uri="{BB962C8B-B14F-4D97-AF65-F5344CB8AC3E}">
        <p14:creationId xmlns:p14="http://schemas.microsoft.com/office/powerpoint/2010/main" val="20897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AC22883-B77C-585A-9E40-E1878F634363}"/>
              </a:ext>
            </a:extLst>
          </p:cNvPr>
          <p:cNvSpPr txBox="1"/>
          <p:nvPr/>
        </p:nvSpPr>
        <p:spPr>
          <a:xfrm>
            <a:off x="263352" y="330716"/>
            <a:ext cx="11665296" cy="619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0670" indent="-280670" algn="just">
              <a:lnSpc>
                <a:spcPts val="2800"/>
              </a:lnSpc>
              <a:spcBef>
                <a:spcPts val="0"/>
              </a:spcBef>
              <a:tabLst>
                <a:tab pos="1524000" algn="l"/>
              </a:tabLst>
            </a:pP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七、</a:t>
            </a:r>
            <a:r>
              <a:rPr lang="zh-TW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教師應於彈性教學週</a:t>
            </a:r>
            <a:r>
              <a:rPr lang="en-US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即每學期之第</a:t>
            </a:r>
            <a:r>
              <a:rPr lang="en-US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週及第</a:t>
            </a:r>
            <a:r>
              <a:rPr lang="en-US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</a:t>
            </a:r>
            <a:r>
              <a:rPr lang="en-US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提供學生多元學習機會，學生需有學習事實</a:t>
            </a:r>
            <a:r>
              <a:rPr lang="zh-TW" altLang="zh-TW" sz="2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，並應提交心得報告、修習證明、作品展示等佐證資料。教師則應有指導、帶領學生學習的事實，教師應確實掌握學生參與與學習內容，並應提報指導、帶領學習或參加培訓之證明。</a:t>
            </a:r>
            <a:endParaRPr lang="en-US" altLang="zh-TW" sz="28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9400" indent="-4763" algn="just">
              <a:lnSpc>
                <a:spcPts val="2800"/>
              </a:lnSpc>
              <a:spcBef>
                <a:spcPts val="0"/>
              </a:spcBef>
              <a:tabLst>
                <a:tab pos="1524000" algn="l"/>
              </a:tabLst>
            </a:pPr>
            <a:r>
              <a:rPr lang="zh-TW" altLang="zh-TW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專兼任教師帶領、參與學生各項教學活動，或參與教務處舉辦教師專業成長活動時間，以不低於學期授課時數的兩倍為原則</a:t>
            </a:r>
            <a:r>
              <a:rPr lang="zh-TW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28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ourier New" panose="02070309020205020404" pitchFamily="49" charset="0"/>
            </a:endParaRPr>
          </a:p>
          <a:p>
            <a:pPr marL="269875" indent="635">
              <a:lnSpc>
                <a:spcPts val="2800"/>
              </a:lnSpc>
              <a:spcBef>
                <a:spcPts val="0"/>
              </a:spcBef>
            </a:pPr>
            <a:r>
              <a:rPr lang="zh-TW" altLang="zh-TW" sz="2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學生彈性教學週總參與時數，不得低於該學期修課總學分數的兩倍。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學生除參與學校規劃的各項活動外，亦得採自主學習方式</a:t>
            </a:r>
            <a:r>
              <a:rPr lang="zh-TW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。彈性教學週的自主學習，詳見本校自主學習課程實施要點。</a:t>
            </a:r>
            <a:endParaRPr lang="zh-TW" altLang="zh-TW" sz="28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-269875">
              <a:lnSpc>
                <a:spcPts val="2800"/>
              </a:lnSpc>
              <a:spcBef>
                <a:spcPts val="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八、</a:t>
            </a:r>
            <a:r>
              <a:rPr lang="zh-TW" altLang="zh-TW" sz="28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通識教育委員會、教務處學生學習與生涯中心及各學院應於彈性教學週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即每學期之第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週及第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規劃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SDGs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或職涯相關之工作坊、活動或講座課程，任課教師可選擇帶領修課學生參與前述單位規劃之活動</a:t>
            </a:r>
            <a:r>
              <a:rPr lang="zh-TW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，其辦理活動內涵與時間安排將於當學期第</a:t>
            </a:r>
            <a:r>
              <a:rPr lang="en-US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zh-TW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週前公告。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9875" indent="635">
              <a:lnSpc>
                <a:spcPts val="2800"/>
              </a:lnSpc>
              <a:spcBef>
                <a:spcPts val="0"/>
              </a:spcBef>
            </a:pP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當學生課堂活動有衝突時，其參與優先序，依序為校級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教務處或通識教育委員會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、學院、學系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學位學程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及教師個別授課活動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269875" indent="635">
              <a:lnSpc>
                <a:spcPts val="2800"/>
              </a:lnSpc>
              <a:spcBef>
                <a:spcPts val="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上述各項活動規劃書或有有特殊衝突事件時，必須送創新教學小組審議通過後實施。</a:t>
            </a:r>
          </a:p>
        </p:txBody>
      </p:sp>
    </p:spTree>
    <p:extLst>
      <p:ext uri="{BB962C8B-B14F-4D97-AF65-F5344CB8AC3E}">
        <p14:creationId xmlns:p14="http://schemas.microsoft.com/office/powerpoint/2010/main" val="156784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D6ED0F5-9295-27DC-9D8C-F80B6E3D9181}"/>
              </a:ext>
            </a:extLst>
          </p:cNvPr>
          <p:cNvSpPr txBox="1"/>
          <p:nvPr/>
        </p:nvSpPr>
        <p:spPr>
          <a:xfrm>
            <a:off x="443372" y="476672"/>
            <a:ext cx="1130525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0" indent="-901700">
              <a:spcBef>
                <a:spcPts val="60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十一、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彈性教學於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113-2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學期試辦，由教務處於學期第十六週前調查各學系不參與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的課程，參與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之課程，得研提培訓活動辦理計畫，並研提經費需求，由學院統籌，統一送交教務處。</a:t>
            </a:r>
          </a:p>
          <a:p>
            <a:pPr marL="901700"/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學士班不參加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彈性教學週課程之授課教師，</a:t>
            </a:r>
            <a:r>
              <a:rPr lang="zh-TW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須準備第</a:t>
            </a:r>
            <a:r>
              <a:rPr lang="en-US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週及</a:t>
            </a:r>
            <a:r>
              <a:rPr lang="en-US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週非同步教學教材</a:t>
            </a:r>
            <a:r>
              <a:rPr lang="en-US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含評量作業或測驗等</a:t>
            </a:r>
            <a:r>
              <a:rPr lang="en-US" altLang="zh-TW" sz="28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置於本校數位學習平臺供學生自學，錄影時間不得低於應授鐘點百分之八十。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0"/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學士班自行規劃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週彈性教學活動之任課教師，應研提第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週及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週彈性教學規劃書至創新教學小組審議。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01700" indent="-901700">
              <a:spcBef>
                <a:spcPts val="60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十二、本要點如有未盡事宜，悉依本校相關規定辦理。</a:t>
            </a:r>
          </a:p>
          <a:p>
            <a:pPr marL="901700" indent="-901700">
              <a:spcBef>
                <a:spcPts val="600"/>
              </a:spcBef>
            </a:pP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十三、本要點經教務會議通過後，於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113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學期試辦，於</a:t>
            </a:r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學年度開始施行。</a:t>
            </a:r>
          </a:p>
        </p:txBody>
      </p:sp>
      <p:sp>
        <p:nvSpPr>
          <p:cNvPr id="2" name="圓角矩形圖說文字 5">
            <a:extLst>
              <a:ext uri="{FF2B5EF4-FFF2-40B4-BE49-F238E27FC236}">
                <a16:creationId xmlns:a16="http://schemas.microsoft.com/office/drawing/2014/main" id="{750EAEAC-8848-BD31-F0A3-3F2505BF8D47}"/>
              </a:ext>
            </a:extLst>
          </p:cNvPr>
          <p:cNvSpPr/>
          <p:nvPr/>
        </p:nvSpPr>
        <p:spPr>
          <a:xfrm>
            <a:off x="5303912" y="5102612"/>
            <a:ext cx="4968552" cy="720080"/>
          </a:xfrm>
          <a:prstGeom prst="wedgeRoundRectCallout">
            <a:avLst>
              <a:gd name="adj1" fmla="val 13782"/>
              <a:gd name="adj2" fmla="val -6248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zh-TW" sz="20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若學生</a:t>
            </a:r>
            <a:r>
              <a:rPr lang="zh-TW" altLang="en-US" sz="20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多學期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未完整參與</a:t>
            </a:r>
            <a:r>
              <a:rPr lang="en-US" altLang="zh-TW" sz="20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彈性教學週</a:t>
            </a:r>
            <a:r>
              <a:rPr lang="zh-TW" altLang="en-US" sz="20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的配套措施，將再深入研議。</a:t>
            </a:r>
            <a:endParaRPr lang="zh-TW" altLang="en-US" sz="2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847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EAAE429-BBF9-FBA4-7F43-32F1F89C8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7644"/>
              </p:ext>
            </p:extLst>
          </p:nvPr>
        </p:nvGraphicFramePr>
        <p:xfrm>
          <a:off x="983432" y="1116330"/>
          <a:ext cx="10729192" cy="4625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126">
                  <a:extLst>
                    <a:ext uri="{9D8B030D-6E8A-4147-A177-3AD203B41FA5}">
                      <a16:colId xmlns:a16="http://schemas.microsoft.com/office/drawing/2014/main" val="1964248800"/>
                    </a:ext>
                  </a:extLst>
                </a:gridCol>
                <a:gridCol w="1697358">
                  <a:extLst>
                    <a:ext uri="{9D8B030D-6E8A-4147-A177-3AD203B41FA5}">
                      <a16:colId xmlns:a16="http://schemas.microsoft.com/office/drawing/2014/main" val="3667376330"/>
                    </a:ext>
                  </a:extLst>
                </a:gridCol>
                <a:gridCol w="8323708">
                  <a:extLst>
                    <a:ext uri="{9D8B030D-6E8A-4147-A177-3AD203B41FA5}">
                      <a16:colId xmlns:a16="http://schemas.microsoft.com/office/drawing/2014/main" val="2074562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2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週次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實施期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重點任務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59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2/16-2/22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蒐集意見及早因應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29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b="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2/23-3/1</a:t>
                      </a:r>
                      <a:endParaRPr lang="zh-TW" sz="2400" b="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與圖資處設計「</a:t>
                      </a:r>
                      <a:r>
                        <a:rPr lang="en-US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」報名系統初稿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387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3/2-3/8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宣導「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教師集會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03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3/9-3/15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設置「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」專區、審議校院系「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」計畫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45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4/6-4/12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調各單位彈性教學週各項課程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074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4/20-4/26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公告：「</a:t>
                      </a:r>
                      <a:r>
                        <a:rPr lang="en-US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」各項課程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955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5/11-5/17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學生預先報名：「</a:t>
                      </a:r>
                      <a:r>
                        <a:rPr lang="en-US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」課程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320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1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400" b="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5/25-5/31</a:t>
                      </a:r>
                      <a:endParaRPr lang="zh-TW" sz="2400" b="0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確認、公告學生「</a:t>
                      </a:r>
                      <a:r>
                        <a:rPr lang="en-US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」報名狀況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99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6/1-6/7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針對前週會議可能問題及早因應或優化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150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6/8-6/14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實施第一週「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」課程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887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b="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6/15-6/21</a:t>
                      </a:r>
                      <a:endParaRPr lang="zh-TW" sz="2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實施第二週「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16+2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」課程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4963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22D0418B-48E7-A785-493B-0889DD3FAD9D}"/>
              </a:ext>
            </a:extLst>
          </p:cNvPr>
          <p:cNvSpPr txBox="1"/>
          <p:nvPr/>
        </p:nvSpPr>
        <p:spPr>
          <a:xfrm>
            <a:off x="0" y="260648"/>
            <a:ext cx="12192000" cy="676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TW" sz="3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113-2</a:t>
            </a:r>
            <a:r>
              <a:rPr lang="zh-TW" altLang="zh-TW" sz="3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學期試辦</a:t>
            </a:r>
            <a:r>
              <a:rPr lang="zh-TW" altLang="en-US" sz="3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重點工作</a:t>
            </a:r>
            <a:endParaRPr lang="zh-TW" altLang="zh-TW" sz="3600" b="1" kern="1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6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669B1-CF84-8AF5-FE14-673049E78F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7"/>
            <a:ext cx="12192000" cy="6636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參、自主學習課程</a:t>
            </a:r>
            <a:endParaRPr lang="zh-TW" altLang="en-US" sz="3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一張含有 開花, 戶外, 春季, 樹狀 的圖片&#10;&#10;自動產生的描述">
            <a:extLst>
              <a:ext uri="{FF2B5EF4-FFF2-40B4-BE49-F238E27FC236}">
                <a16:creationId xmlns:a16="http://schemas.microsoft.com/office/drawing/2014/main" id="{306E1EAE-B2B3-CE3E-F8EB-11FD5FBDC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843249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5FE9D07-08E1-1787-A496-EB7F26884369}"/>
              </a:ext>
            </a:extLst>
          </p:cNvPr>
          <p:cNvSpPr txBox="1"/>
          <p:nvPr/>
        </p:nvSpPr>
        <p:spPr>
          <a:xfrm>
            <a:off x="0" y="332656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一、佛光大學兩類自主學習課程之比較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FBC9C53-996F-2F12-B3AA-FD742C87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917431"/>
            <a:ext cx="8064896" cy="5328892"/>
          </a:xfrm>
          <a:prstGeom prst="rect">
            <a:avLst/>
          </a:prstGeom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5D96FA64-90B0-616C-EFF3-9A5211D23560}"/>
              </a:ext>
            </a:extLst>
          </p:cNvPr>
          <p:cNvSpPr/>
          <p:nvPr/>
        </p:nvSpPr>
        <p:spPr>
          <a:xfrm>
            <a:off x="10128448" y="2348880"/>
            <a:ext cx="1356320" cy="1582386"/>
          </a:xfrm>
          <a:prstGeom prst="wedgeRoundRectCallout">
            <a:avLst>
              <a:gd name="adj1" fmla="val -70569"/>
              <a:gd name="adj2" fmla="val -2861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自學時間：兩週</a:t>
            </a:r>
            <a:r>
              <a:rPr lang="zh-TW" altLang="zh-TW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，不得低於該學期修課總學分數的兩倍。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圖說文字 5">
            <a:extLst>
              <a:ext uri="{FF2B5EF4-FFF2-40B4-BE49-F238E27FC236}">
                <a16:creationId xmlns:a16="http://schemas.microsoft.com/office/drawing/2014/main" id="{5B3AF412-3A68-23B3-B922-C04ECCC55903}"/>
              </a:ext>
            </a:extLst>
          </p:cNvPr>
          <p:cNvSpPr/>
          <p:nvPr/>
        </p:nvSpPr>
        <p:spPr>
          <a:xfrm>
            <a:off x="808272" y="2492896"/>
            <a:ext cx="1086544" cy="1728192"/>
          </a:xfrm>
          <a:prstGeom prst="wedgeRoundRectCallout">
            <a:avLst>
              <a:gd name="adj1" fmla="val 64266"/>
              <a:gd name="adj2" fmla="val -2187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自學時間：時間與期程由學生自訂，</a:t>
            </a:r>
            <a:r>
              <a:rPr lang="en-US" altLang="zh-TW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學分至少</a:t>
            </a:r>
            <a:r>
              <a:rPr lang="en-US" altLang="zh-TW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  <a:r>
              <a:rPr lang="zh-TW" altLang="en-US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037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E4484EC-D209-1892-8BBC-BA9F4C3EDD14}"/>
              </a:ext>
            </a:extLst>
          </p:cNvPr>
          <p:cNvSpPr txBox="1"/>
          <p:nvPr/>
        </p:nvSpPr>
        <p:spPr>
          <a:xfrm>
            <a:off x="0" y="260648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3200" b="1" i="0" u="none" strike="noStrike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</a:t>
            </a:r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自主學習課程申請、學習及評量歷程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E1024A1-3AB9-A010-19ED-F80269F4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845424"/>
            <a:ext cx="8784975" cy="54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C5565F6-FFC2-FBD6-BC1C-476CC5AE10BA}"/>
              </a:ext>
            </a:extLst>
          </p:cNvPr>
          <p:cNvSpPr txBox="1"/>
          <p:nvPr/>
        </p:nvSpPr>
        <p:spPr>
          <a:xfrm>
            <a:off x="0" y="332656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3200" b="1" i="0" u="none" strike="noStrike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彈性教學週</a:t>
            </a:r>
            <a:r>
              <a:rPr lang="zh-TW" altLang="en-US" sz="3200" b="1" i="0" u="none" strike="noStrike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類自主學習課程申請、學習及評量歷程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2DB5580-6BBA-A3BC-6355-8DC7520C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836712"/>
            <a:ext cx="9217023" cy="5688632"/>
          </a:xfrm>
          <a:prstGeom prst="rect">
            <a:avLst/>
          </a:prstGeom>
        </p:spPr>
      </p:pic>
      <p:sp>
        <p:nvSpPr>
          <p:cNvPr id="2" name="圓角矩形圖說文字 5">
            <a:extLst>
              <a:ext uri="{FF2B5EF4-FFF2-40B4-BE49-F238E27FC236}">
                <a16:creationId xmlns:a16="http://schemas.microsoft.com/office/drawing/2014/main" id="{69029743-62AF-BD52-FE1C-B3E630D3A68C}"/>
              </a:ext>
            </a:extLst>
          </p:cNvPr>
          <p:cNvSpPr/>
          <p:nvPr/>
        </p:nvSpPr>
        <p:spPr>
          <a:xfrm>
            <a:off x="10481943" y="5805264"/>
            <a:ext cx="1505001" cy="584776"/>
          </a:xfrm>
          <a:prstGeom prst="wedgeRoundRectCallout">
            <a:avLst>
              <a:gd name="adj1" fmla="val -70569"/>
              <a:gd name="adj2" fmla="val -2861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en-US" sz="1800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授課教師為原則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38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0DEDB4F-1F92-34A5-C393-37471AD47AD6}"/>
              </a:ext>
            </a:extLst>
          </p:cNvPr>
          <p:cNvSpPr txBox="1">
            <a:spLocks/>
          </p:cNvSpPr>
          <p:nvPr/>
        </p:nvSpPr>
        <p:spPr>
          <a:xfrm>
            <a:off x="9652000" y="624840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49DF63-F99C-4953-BBB7-1427C8560469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1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A64732A-538C-32DA-0245-BD5675C89001}"/>
              </a:ext>
            </a:extLst>
          </p:cNvPr>
          <p:cNvSpPr/>
          <p:nvPr/>
        </p:nvSpPr>
        <p:spPr>
          <a:xfrm>
            <a:off x="2495600" y="3838200"/>
            <a:ext cx="741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感謝大家，摸索前進、持續改善</a:t>
            </a:r>
            <a:endParaRPr lang="zh-TW" altLang="en-US" sz="36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248026-D31D-C55B-1072-F2B003975723}"/>
              </a:ext>
            </a:extLst>
          </p:cNvPr>
          <p:cNvSpPr/>
          <p:nvPr/>
        </p:nvSpPr>
        <p:spPr>
          <a:xfrm>
            <a:off x="0" y="1986769"/>
            <a:ext cx="121920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讓學生有感的</a:t>
            </a:r>
            <a:r>
              <a:rPr lang="en-US" altLang="zh-TW" sz="3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16+2</a:t>
            </a:r>
            <a:r>
              <a:rPr lang="zh-TW" altLang="en-US" sz="3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彈性教學週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F34756-2222-5C2F-28C1-ABCFEBEFC9DC}"/>
              </a:ext>
            </a:extLst>
          </p:cNvPr>
          <p:cNvSpPr/>
          <p:nvPr/>
        </p:nvSpPr>
        <p:spPr>
          <a:xfrm>
            <a:off x="0" y="2782669"/>
            <a:ext cx="12192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師生共同參與的</a:t>
            </a:r>
            <a:r>
              <a:rPr lang="en-US" altLang="zh-TW" sz="3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16+2</a:t>
            </a:r>
            <a:r>
              <a:rPr lang="zh-TW" altLang="en-US" sz="3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彈性教學週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DE5E32-462E-D354-215A-7A5313016086}"/>
              </a:ext>
            </a:extLst>
          </p:cNvPr>
          <p:cNvSpPr/>
          <p:nvPr/>
        </p:nvSpPr>
        <p:spPr>
          <a:xfrm>
            <a:off x="0" y="399462"/>
            <a:ext cx="1219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提升教學品質是最好的招生策略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F037E7-0FD4-21D2-8425-97D6D7E22B68}"/>
              </a:ext>
            </a:extLst>
          </p:cNvPr>
          <p:cNvSpPr/>
          <p:nvPr/>
        </p:nvSpPr>
        <p:spPr>
          <a:xfrm>
            <a:off x="0" y="1190869"/>
            <a:ext cx="1219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試辦期：周延規劃、克服問難、逐步改善</a:t>
            </a:r>
            <a:endParaRPr lang="zh-TW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5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D1D4CC1-EE40-9175-B47D-5796EEF2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863D6-4C23-43CA-98EF-FA4C483A35C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9033B24-E661-581E-0E2E-BFC1DE335104}"/>
              </a:ext>
            </a:extLst>
          </p:cNvPr>
          <p:cNvSpPr txBox="1">
            <a:spLocks/>
          </p:cNvSpPr>
          <p:nvPr/>
        </p:nvSpPr>
        <p:spPr>
          <a:xfrm>
            <a:off x="914400" y="335659"/>
            <a:ext cx="10363200" cy="573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zh-TW" sz="3600" b="1" kern="1800" dirty="0">
                <a:solidFill>
                  <a:srgbClr val="00B05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來佛大強能力、拿證照、高就業</a:t>
            </a:r>
            <a:endParaRPr kumimoji="0" lang="zh-TW" altLang="en-US" sz="2400" dirty="0">
              <a:latin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7D6C588-8D74-5D78-F600-E33FB4198260}"/>
              </a:ext>
            </a:extLst>
          </p:cNvPr>
          <p:cNvSpPr txBox="1"/>
          <p:nvPr/>
        </p:nvSpPr>
        <p:spPr>
          <a:xfrm>
            <a:off x="1487488" y="1412776"/>
            <a:ext cx="92170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佛光大學全面提升教學品質，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優化教學、學習模式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4500"/>
            <a:r>
              <a:rPr lang="en-US" altLang="zh-TW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zh-TW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(113-2</a:t>
            </a:r>
            <a:r>
              <a:rPr lang="zh-TW" altLang="en-US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</a:t>
            </a:r>
            <a:r>
              <a:rPr lang="en-US" altLang="zh-TW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開始試辦【</a:t>
            </a:r>
            <a:r>
              <a:rPr lang="en-US" altLang="zh-TW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800" b="1" kern="100" dirty="0"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彈性教學週】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兩週讓您獲得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帶得走的能力、證照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兩週讓您</a:t>
            </a:r>
            <a:r>
              <a:rPr lang="zh-TW" altLang="zh-TW" sz="28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  <a:r>
              <a:rPr lang="en-US" altLang="zh-TW" sz="28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sz="28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、拿證照、去遊學、入社區、強能力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兩週讓您</a:t>
            </a:r>
            <a:r>
              <a:rPr lang="zh-TW" altLang="zh-TW" sz="2800" kern="100" dirty="0">
                <a:solidFill>
                  <a:srgbClr val="00B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自主學習、釋放潛能、強能強技、增軟實力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406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C53606-C401-DECD-7674-79A327F5E91E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12192000" cy="551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壹、籌備歷程</a:t>
            </a:r>
            <a:endParaRPr kumimoji="0"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一張含有 戶外, 開花, 樹狀, 花瓣 的圖片&#10;&#10;自動產生的描述">
            <a:extLst>
              <a:ext uri="{FF2B5EF4-FFF2-40B4-BE49-F238E27FC236}">
                <a16:creationId xmlns:a16="http://schemas.microsoft.com/office/drawing/2014/main" id="{9A9CB02D-E725-042A-B121-7FD6C17C7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740543"/>
            <a:ext cx="7524328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49651B-080F-0B69-4FA8-5E90BF35FE3B}"/>
              </a:ext>
            </a:extLst>
          </p:cNvPr>
          <p:cNvSpPr/>
          <p:nvPr/>
        </p:nvSpPr>
        <p:spPr>
          <a:xfrm>
            <a:off x="1" y="83385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一、試辦已籌備半年</a:t>
            </a:r>
            <a:endParaRPr lang="zh-CN" altLang="en-US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91DA752-FF90-C571-6B3A-25002F50E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76665"/>
              </p:ext>
            </p:extLst>
          </p:nvPr>
        </p:nvGraphicFramePr>
        <p:xfrm>
          <a:off x="623392" y="805180"/>
          <a:ext cx="10945216" cy="5247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831520449"/>
                    </a:ext>
                  </a:extLst>
                </a:gridCol>
                <a:gridCol w="8928992">
                  <a:extLst>
                    <a:ext uri="{9D8B030D-6E8A-4147-A177-3AD203B41FA5}">
                      <a16:colId xmlns:a16="http://schemas.microsoft.com/office/drawing/2014/main" val="8384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工作內容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6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113/09/27-10/31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問卷調查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收集師生意見</a:t>
                      </a: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支持率教師</a:t>
                      </a: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86%</a:t>
                      </a:r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、學生</a:t>
                      </a:r>
                      <a:r>
                        <a:rPr lang="en-US" alt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93%)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358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113/11/26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師生意見彙整提</a:t>
                      </a: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113-2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行政會議報告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713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113/12/06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113-2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</a:t>
                      </a:r>
                      <a:r>
                        <a:rPr lang="zh-TW" alt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各系所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開課作業</a:t>
                      </a:r>
                      <a:r>
                        <a:rPr lang="zh-TW" alt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截止日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447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113/12/10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</a:t>
                      </a:r>
                      <a:r>
                        <a:rPr lang="zh-TW" alt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端</a:t>
                      </a:r>
                      <a:r>
                        <a:rPr lang="en-US" alt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</a:t>
                      </a:r>
                      <a:r>
                        <a:rPr lang="zh-TW" alt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端</a:t>
                      </a:r>
                      <a:r>
                        <a:rPr lang="en-US" alt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16+2</a:t>
                      </a:r>
                      <a:r>
                        <a:rPr lang="zh-TW" alt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試行方案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說明會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109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113/12/19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學生端</a:t>
                      </a:r>
                      <a:r>
                        <a:rPr lang="en-US" alt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16+2</a:t>
                      </a:r>
                      <a:r>
                        <a:rPr lang="zh-TW" alt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試行方案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說明會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180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113/12/24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16+2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週彈性教學週實施要點提案至</a:t>
                      </a: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113-4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行政會議討論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113-2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學期教務行事曆修正，提案至</a:t>
                      </a: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113-4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行政會議討論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81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113/12/29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任課教師完成教學計畫表</a:t>
                      </a:r>
                      <a:r>
                        <a:rPr lang="zh-TW" alt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並上傳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347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113/12/30-114/01/03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113-2</a:t>
                      </a:r>
                      <a:r>
                        <a:rPr 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學期課程初選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74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113/12/31</a:t>
                      </a:r>
                      <a:endParaRPr lang="zh-TW" sz="2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16+2</a:t>
                      </a:r>
                      <a:r>
                        <a:rPr lang="zh-TW" alt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週彈性教學週實施要點提案至</a:t>
                      </a:r>
                      <a:r>
                        <a:rPr lang="en-US" alt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113-4</a:t>
                      </a:r>
                      <a:r>
                        <a:rPr lang="zh-TW" altLang="zh-TW" sz="2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教務會議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15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114/02/01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indent="-30480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113-2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學期開始試辦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116803"/>
                  </a:ext>
                </a:extLst>
              </a:tr>
            </a:tbl>
          </a:graphicData>
        </a:graphic>
      </p:graphicFrame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3D17B9C9-B652-D4A0-6289-AF059FAFD5CF}"/>
              </a:ext>
            </a:extLst>
          </p:cNvPr>
          <p:cNvSpPr/>
          <p:nvPr/>
        </p:nvSpPr>
        <p:spPr>
          <a:xfrm>
            <a:off x="8184232" y="840337"/>
            <a:ext cx="3600400" cy="360591"/>
          </a:xfrm>
          <a:prstGeom prst="wedgeRoundRectCallout">
            <a:avLst>
              <a:gd name="adj1" fmla="val -57115"/>
              <a:gd name="adj2" fmla="val 1381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徵詢師生意見，完成法制程序</a:t>
            </a:r>
          </a:p>
        </p:txBody>
      </p:sp>
      <p:sp>
        <p:nvSpPr>
          <p:cNvPr id="4" name="圓角矩形圖說文字 5">
            <a:extLst>
              <a:ext uri="{FF2B5EF4-FFF2-40B4-BE49-F238E27FC236}">
                <a16:creationId xmlns:a16="http://schemas.microsoft.com/office/drawing/2014/main" id="{48FD4920-7725-E908-C2E1-64D657C654B3}"/>
              </a:ext>
            </a:extLst>
          </p:cNvPr>
          <p:cNvSpPr/>
          <p:nvPr/>
        </p:nvSpPr>
        <p:spPr>
          <a:xfrm>
            <a:off x="7104112" y="4365104"/>
            <a:ext cx="4464496" cy="864096"/>
          </a:xfrm>
          <a:prstGeom prst="wedgeRoundRectCallout">
            <a:avLst>
              <a:gd name="adj1" fmla="val -49779"/>
              <a:gd name="adj2" fmla="val -1897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試辦期以規範學士班教學為主，研究所尊重各院系所及教師規劃</a:t>
            </a:r>
          </a:p>
        </p:txBody>
      </p:sp>
    </p:spTree>
    <p:extLst>
      <p:ext uri="{BB962C8B-B14F-4D97-AF65-F5344CB8AC3E}">
        <p14:creationId xmlns:p14="http://schemas.microsoft.com/office/powerpoint/2010/main" val="31439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046093-DE57-1B54-26FC-5FB9E39B36C5}"/>
              </a:ext>
            </a:extLst>
          </p:cNvPr>
          <p:cNvSpPr/>
          <p:nvPr/>
        </p:nvSpPr>
        <p:spPr>
          <a:xfrm>
            <a:off x="0" y="260648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二、教師支持率</a:t>
            </a:r>
            <a:r>
              <a:rPr lang="en-US" altLang="zh-TW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86%</a:t>
            </a: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、學生支持率</a:t>
            </a:r>
            <a:r>
              <a:rPr lang="en-US" altLang="zh-TW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93%</a:t>
            </a:r>
            <a:endParaRPr lang="zh-CN" altLang="en-US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679BEC1-4FB7-6FF7-29FF-D34F9773E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07857"/>
              </p:ext>
            </p:extLst>
          </p:nvPr>
        </p:nvGraphicFramePr>
        <p:xfrm>
          <a:off x="511198" y="1202968"/>
          <a:ext cx="10806867" cy="2103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6084413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270795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8557782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41824268"/>
                    </a:ext>
                  </a:extLst>
                </a:gridCol>
                <a:gridCol w="1048298">
                  <a:extLst>
                    <a:ext uri="{9D8B030D-6E8A-4147-A177-3AD203B41FA5}">
                      <a16:colId xmlns:a16="http://schemas.microsoft.com/office/drawing/2014/main" val="1516852502"/>
                    </a:ext>
                  </a:extLst>
                </a:gridCol>
                <a:gridCol w="1111942">
                  <a:extLst>
                    <a:ext uri="{9D8B030D-6E8A-4147-A177-3AD203B41FA5}">
                      <a16:colId xmlns:a16="http://schemas.microsoft.com/office/drawing/2014/main" val="27095050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6877290"/>
                    </a:ext>
                  </a:extLst>
                </a:gridCol>
                <a:gridCol w="810197">
                  <a:extLst>
                    <a:ext uri="{9D8B030D-6E8A-4147-A177-3AD203B41FA5}">
                      <a16:colId xmlns:a16="http://schemas.microsoft.com/office/drawing/2014/main" val="3238394578"/>
                    </a:ext>
                  </a:extLst>
                </a:gridCol>
                <a:gridCol w="1139686">
                  <a:extLst>
                    <a:ext uri="{9D8B030D-6E8A-4147-A177-3AD203B41FA5}">
                      <a16:colId xmlns:a16="http://schemas.microsoft.com/office/drawing/2014/main" val="2714593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問巻內容</a:t>
                      </a:r>
                    </a:p>
                  </a:txBody>
                  <a:tcPr marL="0" marR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教師端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填答人數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學生端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填答人數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206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6313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認為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週的彈性課程安排，能增進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多元學習或自主學習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之程度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非常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同意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同意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不同意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非常</a:t>
                      </a:r>
                      <a:endParaRPr lang="en-US" altLang="zh-TW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不同意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非常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同意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同意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不同意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非常</a:t>
                      </a:r>
                      <a:endParaRPr lang="en-US" altLang="zh-TW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不同意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33907007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(65%)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(21%)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(12%)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(1%)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136</a:t>
                      </a:r>
                    </a:p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(66%)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59</a:t>
                      </a:r>
                    </a:p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(29%)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(2%)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53545219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5FE1A42-4C7D-E5B0-F65A-C7E4F13F7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45913"/>
              </p:ext>
            </p:extLst>
          </p:nvPr>
        </p:nvGraphicFramePr>
        <p:xfrm>
          <a:off x="537342" y="4073624"/>
          <a:ext cx="10806867" cy="1371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608441362"/>
                    </a:ext>
                  </a:extLst>
                </a:gridCol>
                <a:gridCol w="2174282">
                  <a:extLst>
                    <a:ext uri="{9D8B030D-6E8A-4147-A177-3AD203B41FA5}">
                      <a16:colId xmlns:a16="http://schemas.microsoft.com/office/drawing/2014/main" val="1727079594"/>
                    </a:ext>
                  </a:extLst>
                </a:gridCol>
                <a:gridCol w="2218206">
                  <a:extLst>
                    <a:ext uri="{9D8B030D-6E8A-4147-A177-3AD203B41FA5}">
                      <a16:colId xmlns:a16="http://schemas.microsoft.com/office/drawing/2014/main" val="184182426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09505054"/>
                    </a:ext>
                  </a:extLst>
                </a:gridCol>
                <a:gridCol w="1805867">
                  <a:extLst>
                    <a:ext uri="{9D8B030D-6E8A-4147-A177-3AD203B41FA5}">
                      <a16:colId xmlns:a16="http://schemas.microsoft.com/office/drawing/2014/main" val="3238394578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問巻內容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教師端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填答人數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學生端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填答人數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206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63138"/>
                  </a:ext>
                </a:extLst>
              </a:tr>
              <a:tr h="456051">
                <a:tc rowSpan="2">
                  <a:txBody>
                    <a:bodyPr/>
                    <a:lstStyle/>
                    <a:p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是否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支持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16+2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週彈性教學方案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不支持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700725"/>
                  </a:ext>
                </a:extLst>
              </a:tr>
              <a:tr h="4560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72(86%)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12(14%)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192(93%)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14(7%)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452193"/>
                  </a:ext>
                </a:extLst>
              </a:tr>
            </a:tbl>
          </a:graphicData>
        </a:graphic>
      </p:graphicFrame>
      <p:sp>
        <p:nvSpPr>
          <p:cNvPr id="7" name="圓角矩形圖說文字 5">
            <a:extLst>
              <a:ext uri="{FF2B5EF4-FFF2-40B4-BE49-F238E27FC236}">
                <a16:creationId xmlns:a16="http://schemas.microsoft.com/office/drawing/2014/main" id="{ADF7ED2F-EAD1-BA68-3A27-F6737E3A0A3B}"/>
              </a:ext>
            </a:extLst>
          </p:cNvPr>
          <p:cNvSpPr/>
          <p:nvPr/>
        </p:nvSpPr>
        <p:spPr>
          <a:xfrm>
            <a:off x="4367808" y="3328714"/>
            <a:ext cx="720080" cy="361141"/>
          </a:xfrm>
          <a:prstGeom prst="wedgeRoundRectCallout">
            <a:avLst>
              <a:gd name="adj1" fmla="val -27736"/>
              <a:gd name="adj2" fmla="val -6821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86%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7EAD38BD-CD63-0AA2-E311-C90506D00370}"/>
              </a:ext>
            </a:extLst>
          </p:cNvPr>
          <p:cNvSpPr/>
          <p:nvPr/>
        </p:nvSpPr>
        <p:spPr>
          <a:xfrm>
            <a:off x="8400256" y="3328714"/>
            <a:ext cx="720080" cy="361141"/>
          </a:xfrm>
          <a:prstGeom prst="wedgeRoundRectCallout">
            <a:avLst>
              <a:gd name="adj1" fmla="val -27736"/>
              <a:gd name="adj2" fmla="val -6821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95%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39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80198F8-CA2D-A66B-44C4-93CFFE32D63E}"/>
              </a:ext>
            </a:extLst>
          </p:cNvPr>
          <p:cNvSpPr txBox="1"/>
          <p:nvPr/>
        </p:nvSpPr>
        <p:spPr>
          <a:xfrm>
            <a:off x="659395" y="1052924"/>
            <a:ext cx="1087320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 indent="-1430338">
              <a:lnSpc>
                <a:spcPts val="27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仍以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週規劃，期末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週彈性學習內容、方式、課程進度與作業要求，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應呈現於教學計畫表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30338" indent="-1430338"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教學評量：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針對彈性學習成效規劃合適之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評量作法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，並於第一週上課時向學生說明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30338" indent="-1430338">
              <a:lnSpc>
                <a:spcPts val="26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成績評量：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評量學生學期成績以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週學習表現為評量原則，第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週及第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週之學習表現得視為加分項目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30338" indent="-1430338">
              <a:lnSpc>
                <a:spcPts val="26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學期成績登錄：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學士班及研究所成績登錄截止日不調整。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30338" indent="-1430338">
              <a:lnSpc>
                <a:spcPts val="26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教師義務：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教師應有指導或實際帶領學生進行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之義務。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30338" indent="-1430338"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成效檢核：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彈性教學應有學生回饋分享措施，如繳交心得報告、修習證明、作品展示等。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E2081A-880F-C67E-D42B-C85CFAFC9BE4}"/>
              </a:ext>
            </a:extLst>
          </p:cNvPr>
          <p:cNvSpPr/>
          <p:nvPr/>
        </p:nvSpPr>
        <p:spPr>
          <a:xfrm>
            <a:off x="0" y="260648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三、配套措施：教師面</a:t>
            </a:r>
            <a:r>
              <a:rPr lang="en-US" altLang="zh-TW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含兼任</a:t>
            </a:r>
            <a:r>
              <a:rPr lang="en-US" altLang="zh-TW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endParaRPr lang="zh-CN" altLang="en-US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DBDA6718-ED89-3A52-A4EA-56DD927B2845}"/>
              </a:ext>
            </a:extLst>
          </p:cNvPr>
          <p:cNvSpPr/>
          <p:nvPr/>
        </p:nvSpPr>
        <p:spPr>
          <a:xfrm>
            <a:off x="1595499" y="5041021"/>
            <a:ext cx="9001000" cy="987823"/>
          </a:xfrm>
          <a:prstGeom prst="wedgeRoundRectCallout">
            <a:avLst>
              <a:gd name="adj1" fmla="val -26263"/>
              <a:gd name="adj2" fmla="val -4602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en-US" sz="2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專兼任教師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帶領、參與學生</a:t>
            </a:r>
            <a:r>
              <a:rPr lang="zh-TW" altLang="en-US" sz="24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各項教學活動</a:t>
            </a:r>
            <a:r>
              <a:rPr lang="zh-TW" altLang="en-US" sz="2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，或</a:t>
            </a:r>
            <a:r>
              <a:rPr lang="zh-TW" altLang="en-US" sz="2400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參與教務處舉辦教師專業成長活動時間</a:t>
            </a:r>
            <a:r>
              <a:rPr lang="zh-TW" altLang="en-US" sz="2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</a:t>
            </a:r>
            <a:r>
              <a:rPr lang="zh-TW" altLang="en-US" sz="2400" b="1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不低於學期授課時數的兩倍為原則</a:t>
            </a:r>
            <a:r>
              <a:rPr lang="zh-TW" altLang="en-US" sz="2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23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ACB97501-FD3E-D006-F9A4-4F060FD92832}"/>
              </a:ext>
            </a:extLst>
          </p:cNvPr>
          <p:cNvSpPr txBox="1"/>
          <p:nvPr/>
        </p:nvSpPr>
        <p:spPr>
          <a:xfrm>
            <a:off x="1199456" y="1196752"/>
            <a:ext cx="104411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選課相關期程：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課程初選、加退選、補選及棄選期程不調整。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學位考試申請期限：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申請截止日期仍為第十八週，不調整。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休學申請期限：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仍維持在每年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月底，不調整。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學生義務：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學生應有學習事實。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C37610-2A91-AEB1-DFA5-DAE195685ECD}"/>
              </a:ext>
            </a:extLst>
          </p:cNvPr>
          <p:cNvSpPr/>
          <p:nvPr/>
        </p:nvSpPr>
        <p:spPr>
          <a:xfrm>
            <a:off x="0" y="260648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三、配套措施：學生面</a:t>
            </a:r>
            <a:endParaRPr lang="zh-CN" altLang="en-US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0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71021BB-22BD-0BC9-C8F0-347906C95433}"/>
              </a:ext>
            </a:extLst>
          </p:cNvPr>
          <p:cNvSpPr txBox="1"/>
          <p:nvPr/>
        </p:nvSpPr>
        <p:spPr>
          <a:xfrm>
            <a:off x="1127448" y="1052736"/>
            <a:ext cx="107291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lnSpc>
                <a:spcPts val="27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取消學習活動週：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113-2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學期教務行事曆，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第十一週學習活動週取消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期末考週：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教務行事曆調整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期中考週為第八週、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期末考週為第十六週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但加註：授課教師另有規定者，依教師教學計畫表辦理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95563" indent="-2595563"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扣考截止日：</a:t>
            </a:r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任課教師提扣考名單截止日調整至第十五週。</a:t>
            </a:r>
            <a:endParaRPr lang="en-US" altLang="zh-TW" sz="28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95563" indent="-2595563"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教學評量：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依照教務行事曆之期中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期末考週調整作業時間。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95563" indent="-2595563">
              <a:lnSpc>
                <a:spcPts val="2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教師鐘點費：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仍採</a:t>
            </a:r>
            <a:r>
              <a:rPr lang="en-US" altLang="zh-TW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週核發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A75A07-9251-2E10-AFBC-A76A96A8F8BD}"/>
              </a:ext>
            </a:extLst>
          </p:cNvPr>
          <p:cNvSpPr/>
          <p:nvPr/>
        </p:nvSpPr>
        <p:spPr>
          <a:xfrm>
            <a:off x="0" y="260648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三、配套措施：行政面</a:t>
            </a:r>
            <a:endParaRPr lang="zh-CN" altLang="en-US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1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73230-8DF0-532B-9070-495A61EF769F}"/>
              </a:ext>
            </a:extLst>
          </p:cNvPr>
          <p:cNvSpPr txBox="1">
            <a:spLocks/>
          </p:cNvSpPr>
          <p:nvPr/>
        </p:nvSpPr>
        <p:spPr>
          <a:xfrm>
            <a:off x="0" y="430792"/>
            <a:ext cx="12192000" cy="693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貳、</a:t>
            </a:r>
            <a:r>
              <a:rPr kumimoji="0"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佛光大學</a:t>
            </a:r>
            <a:r>
              <a:rPr kumimoji="0"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16+2</a:t>
            </a:r>
            <a:r>
              <a:rPr kumimoji="0"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彈性教學週實施要點</a:t>
            </a:r>
          </a:p>
          <a:p>
            <a:pPr>
              <a:defRPr/>
            </a:pPr>
            <a:endParaRPr kumimoji="0" lang="zh-TW" altLang="en-US" sz="36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4CDBEC86-5A4C-F0F4-B9EE-352BA1BE5113}"/>
              </a:ext>
            </a:extLst>
          </p:cNvPr>
          <p:cNvSpPr/>
          <p:nvPr/>
        </p:nvSpPr>
        <p:spPr>
          <a:xfrm>
            <a:off x="407368" y="1772816"/>
            <a:ext cx="2376264" cy="1296144"/>
          </a:xfrm>
          <a:prstGeom prst="wedgeRoundRectCallout">
            <a:avLst>
              <a:gd name="adj1" fmla="val -26263"/>
              <a:gd name="adj2" fmla="val -4602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zh-TW" sz="2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16+2</a:t>
            </a:r>
            <a:r>
              <a:rPr lang="zh-TW" altLang="zh-TW" sz="2400" kern="10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彈性教學週實施要點已放置在教務處網頁</a:t>
            </a:r>
            <a:endParaRPr lang="zh-TW" alt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784AED09-F266-9933-C6FF-10AD2E84C41D}"/>
              </a:ext>
            </a:extLst>
          </p:cNvPr>
          <p:cNvSpPr/>
          <p:nvPr/>
        </p:nvSpPr>
        <p:spPr>
          <a:xfrm>
            <a:off x="9840416" y="1484784"/>
            <a:ext cx="2146597" cy="2088232"/>
          </a:xfrm>
          <a:prstGeom prst="wedgeRoundRectCallout">
            <a:avLst>
              <a:gd name="adj1" fmla="val -49779"/>
              <a:gd name="adj2" fmla="val -1897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試辦期以規範學士班教學為主，研究所尊重各院系所及教師規劃</a:t>
            </a:r>
          </a:p>
        </p:txBody>
      </p:sp>
      <p:pic>
        <p:nvPicPr>
          <p:cNvPr id="5" name="圖片 4" descr="一張含有 開花, 樹狀, 戶外, 春季 的圖片&#10;&#10;自動產生的描述">
            <a:extLst>
              <a:ext uri="{FF2B5EF4-FFF2-40B4-BE49-F238E27FC236}">
                <a16:creationId xmlns:a16="http://schemas.microsoft.com/office/drawing/2014/main" id="{C276FF35-A2B8-CEEE-9B7B-1CED3AE7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2" y="1270016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pFill/>
        <a:ln w="25400">
          <a:solidFill>
            <a:srgbClr val="FFFFFF"/>
          </a:solidFill>
          <a:round/>
          <a:headEnd/>
          <a:tailEnd/>
        </a:ln>
        <a:effectLst>
          <a:outerShdw dist="53882" dir="2700000" algn="ctr" rotWithShape="0">
            <a:srgbClr val="000000">
              <a:alpha val="50000"/>
            </a:srgbClr>
          </a:outerShdw>
        </a:effectLst>
      </a:spPr>
      <a:bodyPr wrap="none" anchor="ctr"/>
      <a:lstStyle>
        <a:defPPr algn="l">
          <a:defRPr dirty="0"/>
        </a:defPPr>
      </a:lstStyle>
    </a:spDef>
    <a:txDef>
      <a:spPr>
        <a:noFill/>
      </a:spPr>
      <a:bodyPr wrap="square" tIns="180000" rIns="0" rtlCol="0">
        <a:spAutoFit/>
      </a:bodyPr>
      <a:lstStyle>
        <a:defPPr algn="ctr">
          <a:defRPr sz="1800" b="0" i="0" u="none" strike="noStrike" baseline="0" dirty="0" smtClean="0">
            <a:solidFill>
              <a:srgbClr val="0D0D0D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2009008B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pFill/>
        <a:ln w="25400">
          <a:solidFill>
            <a:srgbClr val="FFFFFF"/>
          </a:solidFill>
          <a:round/>
          <a:headEnd/>
          <a:tailEnd/>
        </a:ln>
        <a:effectLst>
          <a:outerShdw dist="53882" dir="2700000" algn="ctr" rotWithShape="0">
            <a:srgbClr val="000000">
              <a:alpha val="50000"/>
            </a:srgbClr>
          </a:outerShdw>
        </a:effectLst>
      </a:spPr>
      <a:bodyPr wrap="none" anchor="ctr"/>
      <a:lstStyle>
        <a:defPPr algn="l">
          <a:defRPr dirty="0"/>
        </a:defPPr>
      </a:lstStyle>
    </a:spDef>
    <a:txDef>
      <a:spPr>
        <a:noFill/>
      </a:spPr>
      <a:bodyPr wrap="square" tIns="180000" rIns="0" rtlCol="0">
        <a:spAutoFit/>
      </a:bodyPr>
      <a:lstStyle>
        <a:defPPr algn="ctr">
          <a:defRPr sz="1800" b="0" i="0" u="none" strike="noStrike" baseline="0" dirty="0" smtClean="0">
            <a:solidFill>
              <a:srgbClr val="0D0D0D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pFill/>
        <a:ln w="25400">
          <a:solidFill>
            <a:srgbClr val="FFFFFF"/>
          </a:solidFill>
          <a:round/>
          <a:headEnd/>
          <a:tailEnd/>
        </a:ln>
        <a:effectLst>
          <a:outerShdw dist="53882" dir="2700000" algn="ctr" rotWithShape="0">
            <a:srgbClr val="000000">
              <a:alpha val="50000"/>
            </a:srgbClr>
          </a:outerShdw>
        </a:effectLst>
      </a:spPr>
      <a:bodyPr wrap="none" anchor="ctr"/>
      <a:lstStyle>
        <a:defPPr algn="l">
          <a:defRPr dirty="0"/>
        </a:defPPr>
      </a:lstStyle>
    </a:spDef>
    <a:txDef>
      <a:spPr>
        <a:noFill/>
      </a:spPr>
      <a:bodyPr wrap="square" tIns="180000" rIns="0" rtlCol="0">
        <a:spAutoFit/>
      </a:bodyPr>
      <a:lstStyle>
        <a:defPPr algn="ctr">
          <a:defRPr sz="1800" b="0" i="0" u="none" strike="noStrike" baseline="0" dirty="0" smtClean="0">
            <a:solidFill>
              <a:srgbClr val="0D0D0D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pFill/>
        <a:ln w="25400">
          <a:solidFill>
            <a:srgbClr val="FFFFFF"/>
          </a:solidFill>
          <a:round/>
          <a:headEnd/>
          <a:tailEnd/>
        </a:ln>
        <a:effectLst>
          <a:outerShdw dist="53882" dir="2700000" algn="ctr" rotWithShape="0">
            <a:srgbClr val="000000">
              <a:alpha val="50000"/>
            </a:srgbClr>
          </a:outerShdw>
        </a:effectLst>
      </a:spPr>
      <a:bodyPr wrap="none" anchor="ctr"/>
      <a:lstStyle>
        <a:defPPr algn="l">
          <a:defRPr dirty="0"/>
        </a:defPPr>
      </a:lstStyle>
    </a:spDef>
    <a:txDef>
      <a:spPr>
        <a:noFill/>
      </a:spPr>
      <a:bodyPr wrap="square" tIns="180000" rIns="0" rtlCol="0">
        <a:spAutoFit/>
      </a:bodyPr>
      <a:lstStyle>
        <a:defPPr algn="ctr">
          <a:defRPr sz="1800" b="0" i="0" u="none" strike="noStrike" baseline="0" dirty="0" smtClean="0">
            <a:solidFill>
              <a:srgbClr val="0D0D0D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69434</TotalTime>
  <Words>2003</Words>
  <Application>Microsoft Office PowerPoint</Application>
  <PresentationFormat>寬螢幕</PresentationFormat>
  <Paragraphs>174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11</vt:i4>
      </vt:variant>
      <vt:variant>
        <vt:lpstr>投影片標題</vt:lpstr>
      </vt:variant>
      <vt:variant>
        <vt:i4>19</vt:i4>
      </vt:variant>
    </vt:vector>
  </HeadingPairs>
  <TitlesOfParts>
    <vt:vector size="37" baseType="lpstr">
      <vt:lpstr>Arial </vt:lpstr>
      <vt:lpstr>微軟正黑體</vt:lpstr>
      <vt:lpstr>標楷體</vt:lpstr>
      <vt:lpstr>Arial</vt:lpstr>
      <vt:lpstr>Calibri</vt:lpstr>
      <vt:lpstr>Times New Roman</vt:lpstr>
      <vt:lpstr>Wingdings</vt:lpstr>
      <vt:lpstr>Office 佈景主題</vt:lpstr>
      <vt:lpstr>21_Office 佈景主題</vt:lpstr>
      <vt:lpstr>23_Office 佈景主題</vt:lpstr>
      <vt:lpstr>22_Office 佈景主題</vt:lpstr>
      <vt:lpstr>28_Office 佈景主題</vt:lpstr>
      <vt:lpstr>29_Office 佈景主題</vt:lpstr>
      <vt:lpstr>30_Office 佈景主題</vt:lpstr>
      <vt:lpstr>30_Office 佈景主題</vt:lpstr>
      <vt:lpstr>28_Office 佈景主題</vt:lpstr>
      <vt:lpstr>21_Office 佈景主題</vt:lpstr>
      <vt:lpstr>12009008B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參、自主學習課程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南華大學李坤崇副校長</cp:lastModifiedBy>
  <cp:revision>4309</cp:revision>
  <cp:lastPrinted>2024-08-28T12:19:24Z</cp:lastPrinted>
  <dcterms:created xsi:type="dcterms:W3CDTF">2016-12-16T07:19:34Z</dcterms:created>
  <dcterms:modified xsi:type="dcterms:W3CDTF">2025-03-06T03:20:15Z</dcterms:modified>
</cp:coreProperties>
</file>